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6" r:id="rId2"/>
    <p:sldId id="260" r:id="rId3"/>
    <p:sldId id="290" r:id="rId4"/>
    <p:sldId id="268" r:id="rId5"/>
    <p:sldId id="304" r:id="rId6"/>
    <p:sldId id="305" r:id="rId7"/>
    <p:sldId id="308" r:id="rId8"/>
    <p:sldId id="309" r:id="rId9"/>
    <p:sldId id="310" r:id="rId10"/>
    <p:sldId id="311" r:id="rId11"/>
    <p:sldId id="312" r:id="rId12"/>
    <p:sldId id="293" r:id="rId13"/>
    <p:sldId id="276" r:id="rId14"/>
    <p:sldId id="279" r:id="rId15"/>
    <p:sldId id="277" r:id="rId16"/>
    <p:sldId id="281" r:id="rId17"/>
    <p:sldId id="282" r:id="rId18"/>
    <p:sldId id="278" r:id="rId19"/>
    <p:sldId id="285" r:id="rId20"/>
    <p:sldId id="286" r:id="rId21"/>
    <p:sldId id="287" r:id="rId22"/>
    <p:sldId id="306" r:id="rId23"/>
    <p:sldId id="288" r:id="rId24"/>
    <p:sldId id="289" r:id="rId25"/>
    <p:sldId id="294" r:id="rId26"/>
    <p:sldId id="295" r:id="rId27"/>
    <p:sldId id="296" r:id="rId28"/>
    <p:sldId id="297" r:id="rId29"/>
    <p:sldId id="298" r:id="rId30"/>
    <p:sldId id="299" r:id="rId31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1" autoAdjust="0"/>
  </p:normalViewPr>
  <p:slideViewPr>
    <p:cSldViewPr>
      <p:cViewPr varScale="1">
        <p:scale>
          <a:sx n="72" d="100"/>
          <a:sy n="72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/>
          </p:cNvPr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hteck 4">
            <a:extLst/>
          </p:cNvPr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>
            <a:extLst/>
          </p:cNvPr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7" name="Datumsplatzhalter 27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3D70EA7-EF26-4561-B0FA-15C20BA1C41B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10" name="Fußzeilenplatzhalter 16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28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15605AD-D4EE-489F-802A-0F368A2708B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6123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4123A-C2BE-448C-A8EC-A7CD5E323465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5" name="Fußzeilenplatzhalt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231B1-9BBA-405C-97AD-31A5BBAC934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47199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/>
          </p:cNvPr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hteck 4">
            <a:extLst/>
          </p:cNvPr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>
            <a:extLst/>
          </p:cNvPr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A795D-9148-4E03-9391-A26EF67DE962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8" name="Fußzeilenplatzhalter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/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5806A-F464-4F08-A722-8B28A5E865F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22720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7A365-7B80-4222-BBBD-251F96DEBFD9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5" name="Fußzeilenplatzhalt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7F71B-4026-4C37-B73C-CCF271183CF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685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/>
          </p:cNvPr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hteck 4">
            <a:extLst/>
          </p:cNvPr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>
            <a:extLst/>
          </p:cNvPr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7" name="Datumsplatzhalter 1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6F934-C809-4C89-BD46-AE0B3CA3D546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8" name="Foliennummernplatzhalter 12">
            <a:extLst/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A22E5E41-B3A0-43E8-A4F5-DEC904038B1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9" name="Fußzeilenplatzhalter 13">
            <a:extLst/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06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7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832B55-B79E-45FA-8F5B-C0208CF0BCB9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6" name="Foliennummernplatzhalter 9">
            <a:extLst/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4B00-2AD8-4ADD-99D3-95C84D3B70F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Fußzeilenplatzhalter 11">
            <a:extLst/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18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Datumsplatzhalter 9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5C2828A-50B7-48F2-8C07-34A15267A7B9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8" name="Foliennummernplatzhalter 11">
            <a:extLst/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BCADC-DD96-4097-A7BA-61A56BC0889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9" name="Fußzeilenplatzhalter 13">
            <a:extLst/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20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FD2E4-0988-47EB-BF21-0FFFE6B923DD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4" name="Fußzeilenplatzhalt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A13B-913D-4F6E-A89F-574B2F6D8A4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589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8982F-5B3D-4C29-BE82-0256C0697358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3" name="Fußzeilenplatzhalt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BB7BEB5-0560-4DF8-8B9C-5F5184991E4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007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A99E3-4A10-49FC-87F9-FDF36DDC2C16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6" name="Fußzeilenplatzhalt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FF685-3D85-413C-A852-D77BBD3ECFB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153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/>
          </p:cNvPr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>
            <a:extLst/>
          </p:cNvPr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>
            <a:extLst/>
          </p:cNvPr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hteck 7">
            <a:extLst/>
          </p:cNvPr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9" name="Datumsplatzhalter 11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22D655C-4ECF-4BA9-A9BB-A044248945FF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10" name="Foliennummernplatzhalter 12">
            <a:extLst/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C28AFBC5-849A-4C7F-819F-CCBA92E35C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1" name="Fußzeilenplatzhalter 13">
            <a:extLst/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573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1027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14" name="Datumsplatzhalter 1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C29BF0-25F6-44AA-9430-90F90CF1979D}" type="datetimeFigureOut">
              <a:rPr lang="de-DE"/>
              <a:pPr>
                <a:defRPr/>
              </a:pPr>
              <a:t>18.11.2019</a:t>
            </a:fld>
            <a:endParaRPr lang="de-DE"/>
          </a:p>
        </p:txBody>
      </p:sp>
      <p:sp>
        <p:nvSpPr>
          <p:cNvPr id="3" name="Fußzeilenplatzhalter 2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6">
            <a:extLst/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hteck 7">
            <a:extLst/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hteck 8">
            <a:extLst/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oliennummernplatzhalter 22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C0F1CF95-0D16-42BD-8C53-B921092C419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25" r:id="rId2"/>
    <p:sldLayoutId id="2147484830" r:id="rId3"/>
    <p:sldLayoutId id="2147484831" r:id="rId4"/>
    <p:sldLayoutId id="2147484832" r:id="rId5"/>
    <p:sldLayoutId id="2147484826" r:id="rId6"/>
    <p:sldLayoutId id="2147484833" r:id="rId7"/>
    <p:sldLayoutId id="2147484827" r:id="rId8"/>
    <p:sldLayoutId id="2147484834" r:id="rId9"/>
    <p:sldLayoutId id="2147484828" r:id="rId10"/>
    <p:sldLayoutId id="21474848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hbs-fuerth.de/onewebmedia/praktikum8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384175" y="2478088"/>
            <a:ext cx="8220075" cy="23764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  <a:t>Elterninformation Jahrgang 8</a:t>
            </a:r>
            <a:br>
              <a:rPr lang="de-DE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Engravers MT" pitchFamily="18" charset="0"/>
              </a:rPr>
            </a:br>
            <a:endParaRPr lang="de-DE" sz="3600" dirty="0">
              <a:solidFill>
                <a:schemeClr val="accent4">
                  <a:lumMod val="40000"/>
                  <a:lumOff val="60000"/>
                </a:schemeClr>
              </a:solidFill>
              <a:latin typeface="Engravers MT" pitchFamily="18" charset="0"/>
            </a:endParaRPr>
          </a:p>
        </p:txBody>
      </p:sp>
      <p:sp>
        <p:nvSpPr>
          <p:cNvPr id="3" name="Untertitel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835150" y="5076825"/>
            <a:ext cx="6119813" cy="72072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de-DE" sz="2400" dirty="0">
              <a:solidFill>
                <a:srgbClr val="002060"/>
              </a:solidFill>
              <a:latin typeface="Engravers MT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de-DE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Engravers MT" pitchFamily="18" charset="0"/>
              </a:rPr>
              <a:t>            </a:t>
            </a:r>
            <a:r>
              <a:rPr lang="de-DE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Engravers MT" pitchFamily="18" charset="0"/>
              </a:rPr>
              <a:t>10. September 2019</a:t>
            </a:r>
            <a:endParaRPr lang="de-DE" sz="2400" b="1" dirty="0">
              <a:solidFill>
                <a:schemeClr val="accent1">
                  <a:lumMod val="60000"/>
                  <a:lumOff val="40000"/>
                </a:schemeClr>
              </a:solidFill>
              <a:latin typeface="Engravers MT" pitchFamily="18" charset="0"/>
            </a:endParaRPr>
          </a:p>
        </p:txBody>
      </p:sp>
      <p:sp>
        <p:nvSpPr>
          <p:cNvPr id="9220" name="Text Box 11"/>
          <p:cNvSpPr txBox="1">
            <a:spLocks noChangeArrowheads="1"/>
          </p:cNvSpPr>
          <p:nvPr/>
        </p:nvSpPr>
        <p:spPr bwMode="auto">
          <a:xfrm>
            <a:off x="3768725" y="1085850"/>
            <a:ext cx="51958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b="1">
                <a:solidFill>
                  <a:srgbClr val="99CCFF"/>
                </a:solidFill>
                <a:cs typeface="Times New Roman" panose="02020603050405020304" pitchFamily="18" charset="0"/>
              </a:rPr>
              <a:t>HEINRICH-BÖLL-SCHULE FÜRTH</a:t>
            </a:r>
            <a:endParaRPr lang="de-DE" altLang="de-DE" sz="900">
              <a:solidFill>
                <a:srgbClr val="99CCFF"/>
              </a:solidFill>
            </a:endParaRPr>
          </a:p>
          <a:p>
            <a:pPr algn="ctr"/>
            <a:r>
              <a:rPr lang="de-DE" altLang="de-DE" sz="1200" b="1">
                <a:cs typeface="Times New Roman" panose="02020603050405020304" pitchFamily="18" charset="0"/>
              </a:rPr>
              <a:t>INTEGRIERTE GESAMTSCHULE DES KREISES BERGSTRASSE</a:t>
            </a:r>
            <a:endParaRPr lang="de-DE" altLang="de-DE" sz="900"/>
          </a:p>
          <a:p>
            <a:endParaRPr lang="de-DE" altLang="de-DE" sz="2000"/>
          </a:p>
        </p:txBody>
      </p:sp>
      <p:sp>
        <p:nvSpPr>
          <p:cNvPr id="9221" name="Rectangle 12"/>
          <p:cNvSpPr>
            <a:spLocks noChangeArrowheads="1"/>
          </p:cNvSpPr>
          <p:nvPr/>
        </p:nvSpPr>
        <p:spPr bwMode="auto">
          <a:xfrm>
            <a:off x="1154113" y="333375"/>
            <a:ext cx="723423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9222" name="Rectangle 14"/>
          <p:cNvSpPr>
            <a:spLocks noChangeArrowheads="1"/>
          </p:cNvSpPr>
          <p:nvPr/>
        </p:nvSpPr>
        <p:spPr bwMode="auto">
          <a:xfrm flipV="1">
            <a:off x="1154113" y="692150"/>
            <a:ext cx="72342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9223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477838"/>
            <a:ext cx="15589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7181"/>
            <a:ext cx="8396615" cy="11734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77" y="1700808"/>
            <a:ext cx="8180223" cy="4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5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37181"/>
            <a:ext cx="8396615" cy="1173438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12775" y="1659432"/>
            <a:ext cx="8153400" cy="437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25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/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endParaRPr lang="de-DE" sz="3200" b="1" i="1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de-DE" sz="5400" b="1" i="1" dirty="0"/>
              <a:t>Betriebspraktikum</a:t>
            </a:r>
            <a:endParaRPr lang="de-DE" sz="4800" b="1" i="1" dirty="0"/>
          </a:p>
          <a:p>
            <a:pPr>
              <a:defRPr/>
            </a:pPr>
            <a:endParaRPr lang="de-DE" dirty="0"/>
          </a:p>
        </p:txBody>
      </p:sp>
      <p:pic>
        <p:nvPicPr>
          <p:cNvPr id="24579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429000"/>
            <a:ext cx="17684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/>
            </a:r>
            <a:br>
              <a:rPr lang="de-DE" altLang="de-DE" smtClean="0">
                <a:solidFill>
                  <a:srgbClr val="FF0000"/>
                </a:solidFill>
              </a:rPr>
            </a:br>
            <a:r>
              <a:rPr lang="de-DE" altLang="de-DE" smtClean="0">
                <a:solidFill>
                  <a:srgbClr val="FF0000"/>
                </a:solidFill>
              </a:rPr>
              <a:t>Betriebspraktikum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mtClean="0"/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e-DE" sz="900" dirty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de-DE" altLang="de-DE" sz="3200" dirty="0">
                <a:latin typeface="Copperplate Gothic Bold" panose="020E0705020206020404" pitchFamily="34" charset="0"/>
              </a:rPr>
              <a:t>Ziele:</a:t>
            </a:r>
          </a:p>
          <a:p>
            <a:pPr eaLnBrk="1" hangingPunct="1">
              <a:defRPr/>
            </a:pPr>
            <a:r>
              <a:rPr lang="de-DE" altLang="de-DE" sz="3200" dirty="0"/>
              <a:t>Einblick in die Arbeitswelt</a:t>
            </a:r>
          </a:p>
          <a:p>
            <a:pPr eaLnBrk="1" hangingPunct="1">
              <a:defRPr/>
            </a:pPr>
            <a:r>
              <a:rPr lang="de-DE" altLang="de-DE" sz="3200" dirty="0"/>
              <a:t>Sammeln von Informationen über Berufe</a:t>
            </a:r>
          </a:p>
          <a:p>
            <a:pPr eaLnBrk="1" hangingPunct="1">
              <a:defRPr/>
            </a:pPr>
            <a:r>
              <a:rPr lang="de-DE" altLang="de-DE" sz="3200" dirty="0"/>
              <a:t>Eigene Neigungen, Fähigkeiten werden erfahrbar</a:t>
            </a:r>
          </a:p>
          <a:p>
            <a:pPr eaLnBrk="1" hangingPunct="1">
              <a:defRPr/>
            </a:pPr>
            <a:r>
              <a:rPr lang="de-DE" altLang="de-DE" sz="3200" dirty="0"/>
              <a:t>Überprüfung des Berufswunsches 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de-DE" altLang="de-DE" sz="3200" dirty="0">
                <a:sym typeface="Wingdings" panose="05000000000000000000" pitchFamily="2" charset="2"/>
              </a:rPr>
              <a:t>  (</a:t>
            </a:r>
            <a:r>
              <a:rPr lang="de-DE" altLang="de-DE" sz="2000" dirty="0">
                <a:sym typeface="Wingdings" panose="05000000000000000000" pitchFamily="2" charset="2"/>
              </a:rPr>
              <a:t></a:t>
            </a:r>
            <a:r>
              <a:rPr lang="de-DE" altLang="de-DE" sz="3200" dirty="0">
                <a:sym typeface="Wingdings" panose="05000000000000000000" pitchFamily="2" charset="2"/>
              </a:rPr>
              <a:t> </a:t>
            </a:r>
            <a:r>
              <a:rPr lang="de-DE" altLang="de-DE" sz="3200" dirty="0"/>
              <a:t>Rückmeldebogen der Betriebe an Schüler)</a:t>
            </a:r>
          </a:p>
          <a:p>
            <a:pPr>
              <a:defRPr/>
            </a:pP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Betriebspraktikum</a:t>
            </a:r>
            <a:endParaRPr lang="de-DE" altLang="de-DE" smtClean="0"/>
          </a:p>
        </p:txBody>
      </p:sp>
      <p:sp>
        <p:nvSpPr>
          <p:cNvPr id="26627" name="Inhaltsplatzhalter 2"/>
          <p:cNvSpPr>
            <a:spLocks noGrp="1"/>
          </p:cNvSpPr>
          <p:nvPr>
            <p:ph sz="quarter" idx="1"/>
          </p:nvPr>
        </p:nvSpPr>
        <p:spPr>
          <a:xfrm>
            <a:off x="468313" y="1557338"/>
            <a:ext cx="8297862" cy="4967287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sz="3600" smtClean="0">
                <a:latin typeface="Copperplate Gothic Bold" panose="020E0705020206020404" pitchFamily="34" charset="0"/>
              </a:rPr>
              <a:t>Organisation:</a:t>
            </a:r>
          </a:p>
          <a:p>
            <a:pPr eaLnBrk="1" hangingPunct="1"/>
            <a:r>
              <a:rPr lang="de-DE" altLang="de-DE" sz="3200" smtClean="0"/>
              <a:t>Geeignete Beschäftigungsmöglichkeiten in einem Ausbildungsbetrieb - also nicht nur Hilfsarbeiten.</a:t>
            </a:r>
          </a:p>
          <a:p>
            <a:pPr eaLnBrk="1" hangingPunct="1"/>
            <a:r>
              <a:rPr lang="de-DE" altLang="de-DE" sz="3200" smtClean="0"/>
              <a:t>Unterrichtsort ist der Betrieb.</a:t>
            </a:r>
          </a:p>
          <a:p>
            <a:pPr eaLnBrk="1" hangingPunct="1"/>
            <a:r>
              <a:rPr lang="de-DE" altLang="de-DE" sz="3200" smtClean="0"/>
              <a:t>Die Zahlung eines Entgelts ist unzulässig.</a:t>
            </a:r>
          </a:p>
          <a:p>
            <a:pPr eaLnBrk="1" hangingPunct="1"/>
            <a:r>
              <a:rPr lang="de-DE" altLang="de-DE" sz="3200" smtClean="0"/>
              <a:t>Beachtung des Datenschutzes.</a:t>
            </a:r>
          </a:p>
          <a:p>
            <a:pPr eaLnBrk="1" hangingPunct="1"/>
            <a:r>
              <a:rPr lang="de-DE" altLang="de-DE" sz="3200" smtClean="0"/>
              <a:t>Ärztliches Attest und erweitertes Führungs- zeugnis sind evtl. erforderlich</a:t>
            </a:r>
            <a:r>
              <a:rPr lang="de-DE" altLang="de-DE" sz="360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/>
            </a:r>
            <a:br>
              <a:rPr lang="de-DE" altLang="de-DE" smtClean="0">
                <a:solidFill>
                  <a:srgbClr val="FF0000"/>
                </a:solidFill>
              </a:rPr>
            </a:br>
            <a:r>
              <a:rPr lang="de-DE" altLang="de-DE" smtClean="0">
                <a:solidFill>
                  <a:srgbClr val="FF0000"/>
                </a:solidFill>
              </a:rPr>
              <a:t>Betriebspraktikum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mtClean="0"/>
          </a:p>
        </p:txBody>
      </p:sp>
      <p:sp>
        <p:nvSpPr>
          <p:cNvPr id="27651" name="Inhaltsplatzhalter 2"/>
          <p:cNvSpPr>
            <a:spLocks noGrp="1"/>
          </p:cNvSpPr>
          <p:nvPr>
            <p:ph sz="quarter" idx="1"/>
          </p:nvPr>
        </p:nvSpPr>
        <p:spPr>
          <a:xfrm>
            <a:off x="612775" y="1628775"/>
            <a:ext cx="8153400" cy="4608513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sz="3200" smtClean="0">
                <a:latin typeface="Copperplate Gothic Bold" panose="020E0705020206020404" pitchFamily="34" charset="0"/>
              </a:rPr>
              <a:t>Organisation:</a:t>
            </a:r>
          </a:p>
          <a:p>
            <a:pPr eaLnBrk="1" hangingPunct="1"/>
            <a:r>
              <a:rPr lang="de-DE" altLang="de-DE" smtClean="0"/>
              <a:t>2 Wochen – vom AL-Lehrer betreut (ggf. BerEb)</a:t>
            </a:r>
          </a:p>
          <a:p>
            <a:pPr eaLnBrk="1" hangingPunct="1"/>
            <a:r>
              <a:rPr lang="de-DE" altLang="de-DE" smtClean="0"/>
              <a:t>Jg. 8 vor den Osterferien</a:t>
            </a:r>
          </a:p>
          <a:p>
            <a:pPr eaLnBrk="1" hangingPunct="1"/>
            <a:r>
              <a:rPr lang="de-DE" altLang="de-DE" smtClean="0"/>
              <a:t>Jg. 9 nach den Herbstferien</a:t>
            </a:r>
          </a:p>
          <a:p>
            <a:pPr eaLnBrk="1" hangingPunct="1"/>
            <a:r>
              <a:rPr lang="de-DE" altLang="de-DE" smtClean="0"/>
              <a:t>Arbeitsaufträge durch AL-Lehrer (z.B. Ordner anlegen </a:t>
            </a:r>
            <a:r>
              <a:rPr lang="de-DE" altLang="de-DE" smtClean="0">
                <a:sym typeface="Wingdings" panose="05000000000000000000" pitchFamily="2" charset="2"/>
              </a:rPr>
              <a:t> Note)</a:t>
            </a:r>
          </a:p>
          <a:p>
            <a:pPr eaLnBrk="1" hangingPunct="1"/>
            <a:r>
              <a:rPr lang="de-DE" altLang="de-DE" smtClean="0">
                <a:sym typeface="Wingdings" panose="05000000000000000000" pitchFamily="2" charset="2"/>
              </a:rPr>
              <a:t>Schüler müssen Fahrtkosten vorlegen – Fahrkarten sammeln – nach Praktikum bei Fr. Eberle abgeben- Antrag auf Homepage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Betriebspraktikum</a:t>
            </a:r>
            <a:endParaRPr lang="de-DE" altLang="de-DE" smtClean="0"/>
          </a:p>
        </p:txBody>
      </p:sp>
      <p:sp>
        <p:nvSpPr>
          <p:cNvPr id="28675" name="Inhaltsplatzhalter 2"/>
          <p:cNvSpPr>
            <a:spLocks noGrp="1"/>
          </p:cNvSpPr>
          <p:nvPr>
            <p:ph sz="quarter" idx="1"/>
          </p:nvPr>
        </p:nvSpPr>
        <p:spPr>
          <a:xfrm>
            <a:off x="612775" y="1484313"/>
            <a:ext cx="8153400" cy="44958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sz="3200" smtClean="0">
                <a:latin typeface="Copperplate Gothic Bold" panose="020E0705020206020404" pitchFamily="34" charset="0"/>
              </a:rPr>
              <a:t>Arbeitszeit:</a:t>
            </a:r>
          </a:p>
          <a:p>
            <a:pPr eaLnBrk="1" hangingPunct="1"/>
            <a:r>
              <a:rPr lang="de-DE" altLang="de-DE" sz="3200" smtClean="0"/>
              <a:t>Wöchentlich 30 Stunden.</a:t>
            </a:r>
          </a:p>
          <a:p>
            <a:pPr eaLnBrk="1" hangingPunct="1"/>
            <a:r>
              <a:rPr lang="de-DE" altLang="de-DE" sz="3200" smtClean="0"/>
              <a:t>Diese liegen in der Regel von Montag bis Freitag in der Zeit von 7.00Uhr bis 18.00Uhr.</a:t>
            </a:r>
          </a:p>
          <a:p>
            <a:pPr eaLnBrk="1" hangingPunct="1"/>
            <a:r>
              <a:rPr lang="de-DE" altLang="de-DE" sz="3200" smtClean="0"/>
              <a:t>Tägliche Arbeitszeit in der Regel sechs Stunden, nicht mehr als acht Stunden.</a:t>
            </a:r>
          </a:p>
          <a:p>
            <a:pPr eaLnBrk="1" hangingPunct="1"/>
            <a:r>
              <a:rPr lang="de-DE" altLang="de-DE" sz="3200" smtClean="0"/>
              <a:t>Ruhezeit bei sechs Stunden Arbeit mindestens 30Minuten; über sechs Stunden 60Minuten.</a:t>
            </a:r>
          </a:p>
          <a:p>
            <a:pPr eaLnBrk="1" hangingPunct="1"/>
            <a:r>
              <a:rPr lang="de-DE" altLang="de-DE" sz="3200" smtClean="0">
                <a:sym typeface="Wingdings" panose="05000000000000000000" pitchFamily="2" charset="2"/>
              </a:rPr>
              <a:t> Jugendarbeitsschutzgesetz</a:t>
            </a:r>
            <a:endParaRPr lang="de-DE" altLang="de-DE" sz="3200" smtClean="0"/>
          </a:p>
          <a:p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dirty="0" smtClean="0">
                <a:solidFill>
                  <a:srgbClr val="FF0000"/>
                </a:solidFill>
              </a:rPr>
              <a:t>Betriebspraktikum</a:t>
            </a:r>
            <a:endParaRPr lang="de-DE" altLang="de-DE" dirty="0" smtClean="0"/>
          </a:p>
        </p:txBody>
      </p:sp>
      <p:sp>
        <p:nvSpPr>
          <p:cNvPr id="29699" name="Rechteck 14"/>
          <p:cNvSpPr>
            <a:spLocks noChangeArrowheads="1"/>
          </p:cNvSpPr>
          <p:nvPr/>
        </p:nvSpPr>
        <p:spPr bwMode="auto">
          <a:xfrm>
            <a:off x="617538" y="1700213"/>
            <a:ext cx="7050806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sz="3200" dirty="0" smtClean="0">
                <a:latin typeface="Copperplate Gothic Bold" panose="020E0705020206020404" pitchFamily="34" charset="0"/>
              </a:rPr>
              <a:t>Formulare: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de-DE" altLang="de-DE" sz="3200" dirty="0">
              <a:latin typeface="Copperplate Gothic Bold" panose="020E0705020206020404" pitchFamily="34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sz="2800" dirty="0" smtClean="0"/>
              <a:t>Auf unserer Homepage HBS-fuerth.de finden Sie unter Downloads alle Formulare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dirty="0" smtClean="0">
                <a:hlinkClick r:id="rId2"/>
              </a:rPr>
              <a:t>http://hbs-fuerth.de/onewebmedia/praktikum8.pdf</a:t>
            </a:r>
            <a:endParaRPr lang="de-DE" altLang="de-DE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de-DE" altLang="de-DE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/>
            </a:r>
            <a:br>
              <a:rPr lang="de-DE" altLang="de-DE" smtClean="0">
                <a:solidFill>
                  <a:srgbClr val="FF0000"/>
                </a:solidFill>
              </a:rPr>
            </a:br>
            <a:r>
              <a:rPr lang="de-DE" altLang="de-DE" smtClean="0">
                <a:solidFill>
                  <a:srgbClr val="FF0000"/>
                </a:solidFill>
              </a:rPr>
              <a:t>Betriebspraktikum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mtClean="0"/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e-DE" sz="1000" dirty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de-DE" altLang="de-DE" sz="3200" dirty="0">
                <a:latin typeface="Copperplate Gothic Bold" panose="020E0705020206020404" pitchFamily="34" charset="0"/>
              </a:rPr>
              <a:t>Versicherungen:</a:t>
            </a:r>
          </a:p>
          <a:p>
            <a:pPr eaLnBrk="1" hangingPunct="1">
              <a:defRPr/>
            </a:pPr>
            <a:r>
              <a:rPr lang="de-DE" altLang="de-DE" sz="3200" dirty="0"/>
              <a:t>Die Schüler sind nach Bundesgesetz gegen Arbeitsunfall versichert.</a:t>
            </a:r>
          </a:p>
          <a:p>
            <a:pPr eaLnBrk="1" hangingPunct="1">
              <a:defRPr/>
            </a:pPr>
            <a:r>
              <a:rPr lang="de-DE" altLang="de-DE" sz="3200" dirty="0"/>
              <a:t>Weg zur Arbeit ist „Schulweg“.</a:t>
            </a:r>
          </a:p>
          <a:p>
            <a:pPr eaLnBrk="1" hangingPunct="1">
              <a:defRPr/>
            </a:pPr>
            <a:r>
              <a:rPr lang="de-DE" altLang="de-DE" sz="3200" dirty="0"/>
              <a:t>Die Schüler sind über die Schule auch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de-DE" altLang="de-DE" sz="3200" dirty="0"/>
              <a:t>    haftpflichtversichert.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Betriebspraktikum</a:t>
            </a:r>
            <a:endParaRPr lang="de-DE" altLang="de-DE" smtClean="0"/>
          </a:p>
        </p:txBody>
      </p:sp>
      <p:graphicFrame>
        <p:nvGraphicFramePr>
          <p:cNvPr id="34819" name="Inhaltsplatzhalter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356100" y="1579563"/>
          <a:ext cx="3565525" cy="506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Dokument" r:id="rId3" imgW="5775241" imgH="8206307" progId="Word.Document.12">
                  <p:embed/>
                </p:oleObj>
              </mc:Choice>
              <mc:Fallback>
                <p:oleObj name="Dokument" r:id="rId3" imgW="5775241" imgH="8206307" progId="Word.Document.12">
                  <p:embed/>
                  <p:pic>
                    <p:nvPicPr>
                      <p:cNvPr id="0" name="Inhaltsplatzhalt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579563"/>
                        <a:ext cx="3565525" cy="50657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Rechteck 4"/>
          <p:cNvSpPr>
            <a:spLocks noChangeArrowheads="1"/>
          </p:cNvSpPr>
          <p:nvPr/>
        </p:nvSpPr>
        <p:spPr bwMode="auto">
          <a:xfrm>
            <a:off x="539750" y="1577975"/>
            <a:ext cx="29448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sz="3200" dirty="0">
                <a:latin typeface="Copperplate Gothic Bold" panose="020E0705020206020404" pitchFamily="34" charset="0"/>
              </a:rPr>
              <a:t>Formulare</a:t>
            </a:r>
            <a:r>
              <a:rPr lang="de-DE" altLang="de-DE" sz="3200" dirty="0" smtClean="0">
                <a:latin typeface="Copperplate Gothic Bold" panose="020E0705020206020404" pitchFamily="34" charset="0"/>
              </a:rPr>
              <a:t>: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de-DE" alt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FF0000"/>
                </a:solidFill>
              </a:rPr>
              <a:t>Information Jahrgang 8</a:t>
            </a:r>
          </a:p>
        </p:txBody>
      </p:sp>
      <p:sp>
        <p:nvSpPr>
          <p:cNvPr id="10243" name="Inhaltsplatzhalter 2">
            <a:extLst/>
          </p:cNvPr>
          <p:cNvSpPr>
            <a:spLocks noGrp="1"/>
          </p:cNvSpPr>
          <p:nvPr>
            <p:ph sz="quarter" idx="1"/>
          </p:nvPr>
        </p:nvSpPr>
        <p:spPr>
          <a:xfrm>
            <a:off x="587375" y="1989138"/>
            <a:ext cx="8153400" cy="4495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de-DE" sz="1000" dirty="0"/>
          </a:p>
          <a:p>
            <a:pPr eaLnBrk="1" hangingPunct="1">
              <a:defRPr/>
            </a:pPr>
            <a:r>
              <a:rPr lang="de-DE" sz="3600" dirty="0" smtClean="0"/>
              <a:t>Agentur </a:t>
            </a:r>
            <a:r>
              <a:rPr lang="de-DE" sz="3600" dirty="0"/>
              <a:t>für Arbeit </a:t>
            </a:r>
          </a:p>
          <a:p>
            <a:pPr eaLnBrk="1" hangingPunct="1">
              <a:defRPr/>
            </a:pPr>
            <a:endParaRPr lang="de-DE" sz="1000" dirty="0"/>
          </a:p>
          <a:p>
            <a:pPr eaLnBrk="1" hangingPunct="1">
              <a:defRPr/>
            </a:pPr>
            <a:r>
              <a:rPr lang="de-DE" sz="3600" dirty="0" smtClean="0"/>
              <a:t>Patenprojekt Rückenwind</a:t>
            </a:r>
            <a:endParaRPr lang="de-DE" sz="800" dirty="0"/>
          </a:p>
          <a:p>
            <a:pPr eaLnBrk="1" hangingPunct="1">
              <a:defRPr/>
            </a:pPr>
            <a:r>
              <a:rPr lang="de-DE" sz="3600" dirty="0" smtClean="0"/>
              <a:t>Betriebspraktikum</a:t>
            </a:r>
          </a:p>
          <a:p>
            <a:pPr eaLnBrk="1" hangingPunct="1">
              <a:defRPr/>
            </a:pPr>
            <a:r>
              <a:rPr lang="de-DE" sz="3600" dirty="0" smtClean="0"/>
              <a:t>Abschlüsse an der HBS</a:t>
            </a:r>
          </a:p>
          <a:p>
            <a:pPr eaLnBrk="1" hangingPunct="1">
              <a:defRPr/>
            </a:pPr>
            <a:endParaRPr lang="de-DE" sz="3600" dirty="0"/>
          </a:p>
          <a:p>
            <a:pPr eaLnBrk="1" hangingPunct="1">
              <a:defRPr/>
            </a:pPr>
            <a:endParaRPr lang="de-DE" sz="9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de-DE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de-DE" sz="8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de-DE" dirty="0"/>
          </a:p>
          <a:p>
            <a:pPr eaLnBrk="1" hangingPunct="1">
              <a:defRPr/>
            </a:pPr>
            <a:endParaRPr lang="de-DE" dirty="0"/>
          </a:p>
          <a:p>
            <a:pPr eaLnBrk="1" hangingPunct="1">
              <a:defRPr/>
            </a:pPr>
            <a:endParaRPr lang="de-DE" dirty="0"/>
          </a:p>
          <a:p>
            <a:pPr eaLnBrk="1" hangingPunct="1">
              <a:defRPr/>
            </a:pPr>
            <a:endParaRPr lang="de-DE" dirty="0"/>
          </a:p>
        </p:txBody>
      </p:sp>
      <p:pic>
        <p:nvPicPr>
          <p:cNvPr id="10244" name="Grafik 8" descr="C:\Users\EVI\Pictures\Microsoft Clip Organizer\C17E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17545" r="59782" b="16667"/>
          <a:stretch>
            <a:fillRect/>
          </a:stretch>
        </p:blipFill>
        <p:spPr bwMode="auto">
          <a:xfrm>
            <a:off x="4765675" y="2279650"/>
            <a:ext cx="647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3705225"/>
            <a:ext cx="11715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Betriebspraktikum</a:t>
            </a:r>
            <a:endParaRPr lang="de-DE" altLang="de-DE" smtClean="0"/>
          </a:p>
        </p:txBody>
      </p:sp>
      <p:graphicFrame>
        <p:nvGraphicFramePr>
          <p:cNvPr id="35843" name="Inhaltsplatzhalter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500563" y="1577975"/>
          <a:ext cx="3530600" cy="501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3" name="Document" r:id="rId3" imgW="5762038" imgH="8192613" progId="Word.Document.12">
                  <p:embed/>
                </p:oleObj>
              </mc:Choice>
              <mc:Fallback>
                <p:oleObj name="Document" r:id="rId3" imgW="5762038" imgH="8192613" progId="Word.Document.12">
                  <p:embed/>
                  <p:pic>
                    <p:nvPicPr>
                      <p:cNvPr id="0" name="Inhaltsplatzhalt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577975"/>
                        <a:ext cx="3530600" cy="50196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Rechteck 4"/>
          <p:cNvSpPr>
            <a:spLocks noChangeArrowheads="1"/>
          </p:cNvSpPr>
          <p:nvPr/>
        </p:nvSpPr>
        <p:spPr bwMode="auto">
          <a:xfrm>
            <a:off x="539750" y="1577975"/>
            <a:ext cx="35281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sz="3200" dirty="0">
                <a:latin typeface="Copperplate Gothic Bold" panose="020E0705020206020404" pitchFamily="34" charset="0"/>
              </a:rPr>
              <a:t>Formulare</a:t>
            </a:r>
            <a:r>
              <a:rPr lang="de-DE" altLang="de-DE" sz="3200" dirty="0" smtClean="0">
                <a:latin typeface="Copperplate Gothic Bold" panose="020E0705020206020404" pitchFamily="34" charset="0"/>
              </a:rPr>
              <a:t>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sz="1200" dirty="0"/>
              <a:t>http://hbs-fuerth.de/onewebmedia/Merkblatt.pdf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Betriebspraktikum</a:t>
            </a:r>
            <a:endParaRPr lang="de-DE" altLang="de-DE" smtClean="0"/>
          </a:p>
        </p:txBody>
      </p:sp>
      <p:graphicFrame>
        <p:nvGraphicFramePr>
          <p:cNvPr id="36867" name="Inhaltsplatzhalter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654550" y="1584325"/>
          <a:ext cx="3367088" cy="501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7" name="Document" r:id="rId3" imgW="5762038" imgH="8581469" progId="Word.Document.12">
                  <p:embed/>
                </p:oleObj>
              </mc:Choice>
              <mc:Fallback>
                <p:oleObj name="Document" r:id="rId3" imgW="5762038" imgH="8581469" progId="Word.Document.12">
                  <p:embed/>
                  <p:pic>
                    <p:nvPicPr>
                      <p:cNvPr id="0" name="Inhaltsplatzhalt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4550" y="1584325"/>
                        <a:ext cx="3367088" cy="50117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Rechteck 4"/>
          <p:cNvSpPr>
            <a:spLocks noChangeArrowheads="1"/>
          </p:cNvSpPr>
          <p:nvPr/>
        </p:nvSpPr>
        <p:spPr bwMode="auto">
          <a:xfrm>
            <a:off x="539750" y="1577975"/>
            <a:ext cx="29448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 sz="3200">
                <a:latin typeface="Copperplate Gothic Bold" panose="020E0705020206020404" pitchFamily="34" charset="0"/>
              </a:rPr>
              <a:t>Formulare: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Berufsinformationstag</a:t>
            </a:r>
            <a:endParaRPr lang="de-DE" altLang="de-DE" smtClean="0"/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3200" dirty="0" smtClean="0"/>
              <a:t>Am Samstag, </a:t>
            </a:r>
            <a:r>
              <a:rPr lang="de-DE" sz="3200" dirty="0" smtClean="0">
                <a:solidFill>
                  <a:srgbClr val="FF0000"/>
                </a:solidFill>
              </a:rPr>
              <a:t>21. September </a:t>
            </a:r>
            <a:r>
              <a:rPr lang="de-DE" sz="3200" dirty="0" smtClean="0"/>
              <a:t>findet </a:t>
            </a:r>
            <a:r>
              <a:rPr lang="de-DE" sz="3200" dirty="0"/>
              <a:t>der diesjährige </a:t>
            </a:r>
            <a:r>
              <a:rPr lang="de-DE" sz="3200" dirty="0" smtClean="0"/>
              <a:t>Ausbildungstag/Berufsinformationstag bei uns hier an der HBS statt</a:t>
            </a:r>
            <a:r>
              <a:rPr lang="de-DE" sz="3200" dirty="0"/>
              <a:t>.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3200" dirty="0"/>
              <a:t>Die Schüler/innen der Jahrgänge 8, 9, 10 sind eingeladen sich über verschiedene Berufe zu informieren</a:t>
            </a:r>
            <a:r>
              <a:rPr lang="de-DE" sz="3200" dirty="0" smtClean="0"/>
              <a:t>.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3200" dirty="0" smtClean="0"/>
              <a:t>Die </a:t>
            </a:r>
            <a:r>
              <a:rPr lang="de-DE" sz="3200" dirty="0"/>
              <a:t>Teilnahme ist </a:t>
            </a:r>
            <a:r>
              <a:rPr lang="de-DE" sz="3200" u="sng" dirty="0">
                <a:solidFill>
                  <a:srgbClr val="FF0000"/>
                </a:solidFill>
              </a:rPr>
              <a:t>Pflicht</a:t>
            </a:r>
            <a:r>
              <a:rPr lang="de-DE" sz="3200" dirty="0"/>
              <a:t>.</a:t>
            </a:r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/>
          </p:cNvPr>
          <p:cNvSpPr>
            <a:spLocks noGrp="1"/>
          </p:cNvSpPr>
          <p:nvPr>
            <p:ph sz="quarter" idx="1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endParaRPr lang="de-DE" sz="3200" b="1" dirty="0">
              <a:ln w="180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pperplate Gothic Bold" pitchFamily="34" charset="0"/>
            </a:endParaRP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4800" b="1" i="1" dirty="0">
                <a:ln w="180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</a:rPr>
              <a:t>Abschlüsse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4800" b="1" i="1" dirty="0">
                <a:ln w="180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</a:rPr>
              <a:t>an der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4800" b="1" i="1" dirty="0">
                <a:ln w="180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</a:rPr>
              <a:t>Integrierten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4800" b="1" i="1" dirty="0">
                <a:ln w="180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</a:rPr>
              <a:t>Gesamtschule</a:t>
            </a:r>
          </a:p>
          <a:p>
            <a:pPr>
              <a:defRPr/>
            </a:pPr>
            <a:endParaRPr lang="de-D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Abschlüsse</a:t>
            </a:r>
            <a:endParaRPr lang="de-DE" altLang="de-DE" smtClean="0"/>
          </a:p>
        </p:txBody>
      </p:sp>
      <p:sp>
        <p:nvSpPr>
          <p:cNvPr id="39939" name="Inhaltsplatzhalter 2"/>
          <p:cNvSpPr>
            <a:spLocks noGrp="1"/>
          </p:cNvSpPr>
          <p:nvPr>
            <p:ph sz="quarter" idx="1"/>
          </p:nvPr>
        </p:nvSpPr>
        <p:spPr>
          <a:xfrm>
            <a:off x="468313" y="1557338"/>
            <a:ext cx="8297862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"/>
            </a:pPr>
            <a:r>
              <a:rPr lang="de-DE" altLang="de-DE" sz="4400" smtClean="0">
                <a:solidFill>
                  <a:srgbClr val="FF0000"/>
                </a:solidFill>
                <a:latin typeface="Calibri" panose="020F0502020204030204" pitchFamily="34" charset="0"/>
              </a:rPr>
              <a:t>Berufsorientierender Abschluss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"/>
            </a:pPr>
            <a:r>
              <a:rPr lang="de-DE" altLang="de-DE" sz="4400" smtClean="0">
                <a:solidFill>
                  <a:srgbClr val="FF0000"/>
                </a:solidFill>
                <a:latin typeface="Calibri" panose="020F0502020204030204" pitchFamily="34" charset="0"/>
              </a:rPr>
              <a:t>Hauptschulabschluss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"/>
            </a:pPr>
            <a:r>
              <a:rPr lang="de-DE" altLang="de-DE" sz="3600" smtClean="0">
                <a:latin typeface="Calibri" panose="020F0502020204030204" pitchFamily="34" charset="0"/>
              </a:rPr>
              <a:t>Qualifizierender                            Hauptschulabschluss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"/>
            </a:pPr>
            <a:r>
              <a:rPr lang="de-DE" altLang="de-DE" sz="4400" smtClean="0">
                <a:solidFill>
                  <a:srgbClr val="FF0000"/>
                </a:solidFill>
                <a:latin typeface="Calibri" panose="020F0502020204030204" pitchFamily="34" charset="0"/>
              </a:rPr>
              <a:t>Realschulabschluss</a:t>
            </a:r>
            <a:endParaRPr lang="de-DE" altLang="de-DE" sz="400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"/>
            </a:pPr>
            <a:r>
              <a:rPr lang="de-DE" altLang="de-DE" sz="3600" smtClean="0">
                <a:latin typeface="Calibri" panose="020F0502020204030204" pitchFamily="34" charset="0"/>
              </a:rPr>
              <a:t>Qualifizierender Realschulabschluss</a:t>
            </a:r>
            <a:endParaRPr lang="de-DE" altLang="de-DE" sz="32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"/>
            </a:pPr>
            <a:r>
              <a:rPr lang="de-DE" altLang="de-DE" sz="3600" smtClean="0">
                <a:latin typeface="Calibri" panose="020F0502020204030204" pitchFamily="34" charset="0"/>
              </a:rPr>
              <a:t>Versetzung in die Einführungsphase der gymnasialen Oberstufe</a:t>
            </a:r>
          </a:p>
          <a:p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Hauptschulabschluss</a:t>
            </a:r>
            <a:endParaRPr lang="de-DE" altLang="de-DE" smtClean="0"/>
          </a:p>
        </p:txBody>
      </p:sp>
      <p:sp>
        <p:nvSpPr>
          <p:cNvPr id="40963" name="Inhaltsplatzhalter 2"/>
          <p:cNvSpPr>
            <a:spLocks noGrp="1"/>
          </p:cNvSpPr>
          <p:nvPr>
            <p:ph sz="quarter" idx="1"/>
          </p:nvPr>
        </p:nvSpPr>
        <p:spPr>
          <a:xfrm>
            <a:off x="612775" y="1844675"/>
            <a:ext cx="8153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4000" smtClean="0"/>
              <a:t>C4 in </a:t>
            </a:r>
            <a:r>
              <a:rPr lang="de-DE" altLang="de-DE" sz="3600" smtClean="0"/>
              <a:t>den Fächern mit äußerer Fachleistungsdifferenzierung (M, D, E, Ph, Ch, Bio)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600" smtClean="0"/>
              <a:t>In der Deutsch- und Mathe-Note sind die Abschlussarbeiten eingerechnet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de-DE" altLang="de-DE" sz="3200" smtClean="0"/>
          </a:p>
          <a:p>
            <a:pPr eaLnBrk="1" hangingPunct="1">
              <a:lnSpc>
                <a:spcPct val="90000"/>
              </a:lnSpc>
            </a:pPr>
            <a:r>
              <a:rPr lang="de-DE" altLang="de-DE" sz="3600" smtClean="0"/>
              <a:t>Note 4 in den übrigen Fächern</a:t>
            </a:r>
          </a:p>
          <a:p>
            <a:pPr eaLnBrk="1" hangingPunct="1">
              <a:lnSpc>
                <a:spcPct val="90000"/>
              </a:lnSpc>
            </a:pPr>
            <a:endParaRPr lang="de-DE" altLang="de-DE" sz="2000" smtClean="0"/>
          </a:p>
          <a:p>
            <a:pPr eaLnBrk="1" hangingPunct="1">
              <a:lnSpc>
                <a:spcPct val="90000"/>
              </a:lnSpc>
            </a:pPr>
            <a:endParaRPr lang="de-DE" altLang="de-DE" sz="2400" smtClean="0"/>
          </a:p>
          <a:p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Qualifizierender HS-Abschluss</a:t>
            </a:r>
            <a:endParaRPr lang="de-DE" altLang="de-DE" smtClean="0"/>
          </a:p>
        </p:txBody>
      </p:sp>
      <p:sp>
        <p:nvSpPr>
          <p:cNvPr id="41987" name="Inhaltsplatzhalt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4000" smtClean="0"/>
              <a:t>C3 in </a:t>
            </a:r>
            <a:r>
              <a:rPr lang="de-DE" altLang="de-DE" sz="3600" smtClean="0"/>
              <a:t>den Fächern mit äußerer Fachleistungsdifferenzierung (M, D, E, Ph, Ch, Bio)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600" smtClean="0"/>
              <a:t>In der Deutsch-, Englisch- und Mathe-Note sind die Abschlussarbeiten eingerechnet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600" smtClean="0"/>
              <a:t>Der Durchschnitt der Gesamtleistung muss 3,0 oder besser sein.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600" b="1" smtClean="0">
                <a:solidFill>
                  <a:srgbClr val="FF0000"/>
                </a:solidFill>
              </a:rPr>
              <a:t>Voraussetzung für Zugang zur 10. Klasse.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de-DE" altLang="de-DE" sz="2400" smtClean="0"/>
          </a:p>
          <a:p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>
          <a:xfrm>
            <a:off x="584200" y="188913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Realschulabschluss</a:t>
            </a:r>
            <a:endParaRPr lang="de-DE" altLang="de-DE" smtClean="0"/>
          </a:p>
        </p:txBody>
      </p:sp>
      <p:sp>
        <p:nvSpPr>
          <p:cNvPr id="43011" name="Inhaltsplatzhalt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Char char=""/>
            </a:pPr>
            <a:r>
              <a:rPr lang="de-DE" altLang="de-DE" sz="3600" smtClean="0"/>
              <a:t>2</a:t>
            </a:r>
            <a:r>
              <a:rPr lang="en-US" altLang="de-DE" sz="3600" smtClean="0">
                <a:cs typeface="Arial" panose="020B0604020202020204" pitchFamily="34" charset="0"/>
              </a:rPr>
              <a:t> x Hauptfach B4 – 1 x C 3</a:t>
            </a:r>
          </a:p>
          <a:p>
            <a:pPr eaLnBrk="1" hangingPunct="1">
              <a:buFont typeface="Wingdings 2" panose="05020102010507070707" pitchFamily="18" charset="2"/>
              <a:buChar char=""/>
            </a:pPr>
            <a:r>
              <a:rPr lang="en-US" altLang="de-DE" sz="3600" smtClean="0">
                <a:cs typeface="Arial" panose="020B0604020202020204" pitchFamily="34" charset="0"/>
              </a:rPr>
              <a:t>NaWi (Bio, Ch, Ph): C3</a:t>
            </a:r>
          </a:p>
          <a:p>
            <a:pPr eaLnBrk="1" hangingPunct="1">
              <a:buFont typeface="Wingdings 2" panose="05020102010507070707" pitchFamily="18" charset="2"/>
              <a:buChar char=""/>
            </a:pPr>
            <a:r>
              <a:rPr lang="en-US" altLang="de-DE" sz="3600" smtClean="0">
                <a:cs typeface="Arial" panose="020B0604020202020204" pitchFamily="34" charset="0"/>
              </a:rPr>
              <a:t>In den übrigen Fächern 2 x Note 3</a:t>
            </a:r>
          </a:p>
          <a:p>
            <a:pPr eaLnBrk="1" hangingPunct="1">
              <a:buFont typeface="Wingdings 2" panose="05020102010507070707" pitchFamily="18" charset="2"/>
              <a:buChar char=""/>
            </a:pPr>
            <a:r>
              <a:rPr lang="en-US" altLang="de-DE" sz="3600" smtClean="0">
                <a:cs typeface="Arial" panose="020B0604020202020204" pitchFamily="34" charset="0"/>
              </a:rPr>
              <a:t>In den restlichen Fächern Note 4</a:t>
            </a:r>
          </a:p>
          <a:p>
            <a:pPr eaLnBrk="1" hangingPunct="1">
              <a:buFont typeface="Wingdings 2" panose="05020102010507070707" pitchFamily="18" charset="2"/>
              <a:buChar char=""/>
            </a:pPr>
            <a:r>
              <a:rPr lang="en-US" altLang="de-DE" sz="3600" smtClean="0">
                <a:cs typeface="Arial" panose="020B0604020202020204" pitchFamily="34" charset="0"/>
              </a:rPr>
              <a:t>Französisch: B4</a:t>
            </a:r>
          </a:p>
          <a:p>
            <a:pPr eaLnBrk="1" hangingPunct="1">
              <a:buFont typeface="Wingdings 2" panose="05020102010507070707" pitchFamily="18" charset="2"/>
              <a:buChar char=""/>
            </a:pPr>
            <a:r>
              <a:rPr lang="de-DE" altLang="de-DE" sz="3600" smtClean="0"/>
              <a:t>In der Deutsch-, Englisch- und Mathe-Note sind die Abschlussarbeiten eingerechnet</a:t>
            </a:r>
          </a:p>
          <a:p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Qualifizierender Realschulabschluss</a:t>
            </a:r>
            <a:endParaRPr lang="de-DE" altLang="de-DE" smtClean="0"/>
          </a:p>
        </p:txBody>
      </p:sp>
      <p:sp>
        <p:nvSpPr>
          <p:cNvPr id="44035" name="Inhaltsplatzhalt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Char char=""/>
            </a:pPr>
            <a:r>
              <a:rPr lang="de-DE" altLang="de-DE" sz="3200" smtClean="0"/>
              <a:t>In den Fächern Deutsch, Englisch, Mathe und einer Naturwissenschaft im Durchschnitt besser als 3,0.</a:t>
            </a:r>
            <a:endParaRPr lang="en-US" altLang="de-DE" sz="3200" smtClean="0">
              <a:cs typeface="Arial" panose="020B0604020202020204" pitchFamily="34" charset="0"/>
            </a:endParaRPr>
          </a:p>
          <a:p>
            <a:pPr eaLnBrk="1" hangingPunct="1">
              <a:buFont typeface="Wingdings 2" panose="05020102010507070707" pitchFamily="18" charset="2"/>
              <a:buChar char=""/>
            </a:pPr>
            <a:r>
              <a:rPr lang="en-US" altLang="de-DE" sz="3200" smtClean="0">
                <a:cs typeface="Arial" panose="020B0604020202020204" pitchFamily="34" charset="0"/>
              </a:rPr>
              <a:t>In den übrigen  Fächern im Durchschnitt besser als 3,0</a:t>
            </a:r>
          </a:p>
          <a:p>
            <a:pPr eaLnBrk="1" hangingPunct="1">
              <a:buFont typeface="Wingdings 2" panose="05020102010507070707" pitchFamily="18" charset="2"/>
              <a:buChar char=""/>
            </a:pPr>
            <a:r>
              <a:rPr lang="de-DE" altLang="de-DE" sz="3200" smtClean="0"/>
              <a:t>In der Deutsch-, Englisch- und Mathe-Note sind die Abschlussarbeiten eingerechnet</a:t>
            </a:r>
          </a:p>
          <a:p>
            <a:pPr eaLnBrk="1" hangingPunct="1">
              <a:buFont typeface="Wingdings 2" panose="05020102010507070707" pitchFamily="18" charset="2"/>
              <a:buChar char=""/>
            </a:pPr>
            <a:r>
              <a:rPr lang="de-DE" altLang="de-DE" sz="3200" b="1" smtClean="0">
                <a:solidFill>
                  <a:srgbClr val="FF0000"/>
                </a:solidFill>
              </a:rPr>
              <a:t>Berechtigt zum Übergang in berufliches Gymnasium oder gymnasiale Oberstufe</a:t>
            </a:r>
            <a:r>
              <a:rPr lang="de-DE" altLang="de-DE" sz="3200" smtClean="0"/>
              <a:t>.</a:t>
            </a:r>
          </a:p>
          <a:p>
            <a:pPr eaLnBrk="1" hangingPunct="1">
              <a:buFont typeface="Wingdings 2" panose="05020102010507070707" pitchFamily="18" charset="2"/>
              <a:buChar char=""/>
            </a:pPr>
            <a:endParaRPr lang="en-US" altLang="de-DE" smtClean="0">
              <a:cs typeface="Arial" panose="020B0604020202020204" pitchFamily="34" charset="0"/>
            </a:endParaRPr>
          </a:p>
          <a:p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z="3600" b="1" smtClean="0">
                <a:solidFill>
                  <a:srgbClr val="FF0000"/>
                </a:solidFill>
              </a:rPr>
              <a:t>Versetzung in die Gymnasiale Oberstufe</a:t>
            </a:r>
            <a:endParaRPr lang="de-DE" altLang="de-DE" sz="3600" b="1" smtClean="0"/>
          </a:p>
        </p:txBody>
      </p:sp>
      <p:sp>
        <p:nvSpPr>
          <p:cNvPr id="45059" name="Inhaltsplatzhalter 2"/>
          <p:cNvSpPr>
            <a:spLocks noGrp="1"/>
          </p:cNvSpPr>
          <p:nvPr>
            <p:ph sz="quarter" idx="1"/>
          </p:nvPr>
        </p:nvSpPr>
        <p:spPr>
          <a:xfrm>
            <a:off x="612775" y="1773238"/>
            <a:ext cx="8153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4000" smtClean="0"/>
              <a:t>3x A-Kurse, davon zwei in Deutsch, Englisch oder Mathematik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4000" smtClean="0"/>
              <a:t>3x B3 (1Hauptfach + 2 x NaWi)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4000" smtClean="0"/>
              <a:t>In den übrigen Fächern mindestens Note 3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4000" smtClean="0"/>
              <a:t>Französisch A4 </a:t>
            </a:r>
          </a:p>
          <a:p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/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ctr">
              <a:defRPr/>
            </a:pPr>
            <a:endParaRPr lang="de-DE" sz="3200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de-DE" sz="3200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de-DE" sz="5400" b="1" i="1" dirty="0"/>
              <a:t>Agentur für Arbeit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de-DE" sz="4800" b="1" i="1" dirty="0"/>
          </a:p>
          <a:p>
            <a:pPr>
              <a:defRPr/>
            </a:pPr>
            <a:endParaRPr lang="de-DE" dirty="0"/>
          </a:p>
        </p:txBody>
      </p:sp>
      <p:pic>
        <p:nvPicPr>
          <p:cNvPr id="11267" name="Grafik 8" descr="C:\Users\EVI\Pictures\Microsoft Clip Organizer\C17E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17545" r="59782" b="16667"/>
          <a:stretch>
            <a:fillRect/>
          </a:stretch>
        </p:blipFill>
        <p:spPr bwMode="auto">
          <a:xfrm>
            <a:off x="4184650" y="3848100"/>
            <a:ext cx="10080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Information Jahrgang 8</a:t>
            </a:r>
            <a:endParaRPr lang="de-DE" altLang="de-DE" smtClean="0"/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endParaRPr lang="de-DE" sz="3200" dirty="0"/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3600" dirty="0"/>
              <a:t>Danke für Ihre Aufmerksamkeit!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3600" dirty="0"/>
              <a:t>Haben Sie noch Fragen ?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endParaRPr lang="de-DE" sz="3600" dirty="0"/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de-DE" sz="3600" dirty="0"/>
              <a:t>Es folgen die Klassenelternabende.</a:t>
            </a:r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FF0000"/>
                </a:solidFill>
              </a:rPr>
              <a:t>Agentur für Arbeit </a:t>
            </a:r>
          </a:p>
        </p:txBody>
      </p:sp>
      <p:sp>
        <p:nvSpPr>
          <p:cNvPr id="12291" name="Inhaltsplatzhalt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de-DE" altLang="de-DE" smtClean="0"/>
              <a:t>Fr. Springer</a:t>
            </a:r>
          </a:p>
          <a:p>
            <a:pPr eaLnBrk="1" hangingPunct="1"/>
            <a:r>
              <a:rPr lang="de-DE" altLang="de-DE" smtClean="0"/>
              <a:t>Regelmäßige (monatliche) Berufsberatung</a:t>
            </a:r>
          </a:p>
          <a:p>
            <a:pPr eaLnBrk="1" hangingPunct="1"/>
            <a:r>
              <a:rPr lang="de-DE" altLang="de-DE" smtClean="0"/>
              <a:t>Information für Jahrgang 8 (erste Informationen zum Thema Berufswahl)</a:t>
            </a:r>
          </a:p>
          <a:p>
            <a:pPr eaLnBrk="1" hangingPunct="1"/>
            <a:r>
              <a:rPr lang="de-DE" altLang="de-DE" smtClean="0"/>
              <a:t>Information für Jahrgang 9 („neue“ Berufe, Berufe für Hauptschüler, weiterführende Schulen)</a:t>
            </a:r>
          </a:p>
          <a:p>
            <a:pPr eaLnBrk="1" hangingPunct="1"/>
            <a:r>
              <a:rPr lang="de-DE" altLang="de-DE" smtClean="0"/>
              <a:t>Information für Jahrgang 10 (Berufe für Realschüler, weiterführende Schulen)</a:t>
            </a:r>
          </a:p>
        </p:txBody>
      </p:sp>
      <p:pic>
        <p:nvPicPr>
          <p:cNvPr id="12292" name="Grafik 8" descr="C:\Users\EVI\Pictures\Microsoft Clip Organizer\C17E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17545" r="59782" b="16667"/>
          <a:stretch>
            <a:fillRect/>
          </a:stretch>
        </p:blipFill>
        <p:spPr bwMode="auto">
          <a:xfrm>
            <a:off x="8027988" y="5949950"/>
            <a:ext cx="647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Agentur für Arbeit </a:t>
            </a:r>
            <a:endParaRPr lang="de-DE" altLang="de-DE" smtClean="0"/>
          </a:p>
        </p:txBody>
      </p:sp>
      <p:pic>
        <p:nvPicPr>
          <p:cNvPr id="13315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6327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FF0000"/>
                </a:solidFill>
              </a:rPr>
              <a:t>Agentur für Arbeit </a:t>
            </a:r>
            <a:endParaRPr lang="de-DE" altLang="de-DE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00213"/>
            <a:ext cx="82804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4508500"/>
            <a:ext cx="17875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5516563"/>
            <a:ext cx="1787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39628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340768"/>
            <a:ext cx="8363089" cy="4526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5516563"/>
            <a:ext cx="1787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39628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559880"/>
            <a:ext cx="8373756" cy="449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thea">
  <a:themeElements>
    <a:clrScheme name="Galathe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alathea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alathe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alathea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619</Words>
  <Application>Microsoft Office PowerPoint</Application>
  <PresentationFormat>Bildschirmpräsentation (4:3)</PresentationFormat>
  <Paragraphs>129</Paragraphs>
  <Slides>30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41" baseType="lpstr">
      <vt:lpstr>Arial</vt:lpstr>
      <vt:lpstr>Calibri</vt:lpstr>
      <vt:lpstr>Copperplate Gothic Bold</vt:lpstr>
      <vt:lpstr>Engravers MT</vt:lpstr>
      <vt:lpstr>Times New Roman</vt:lpstr>
      <vt:lpstr>Tw Cen MT</vt:lpstr>
      <vt:lpstr>Wingdings</vt:lpstr>
      <vt:lpstr>Wingdings 2</vt:lpstr>
      <vt:lpstr>Galathea</vt:lpstr>
      <vt:lpstr>Dokument</vt:lpstr>
      <vt:lpstr>Document</vt:lpstr>
      <vt:lpstr>Elterninformation Jahrgang 8 </vt:lpstr>
      <vt:lpstr>Information Jahrgang 8</vt:lpstr>
      <vt:lpstr>PowerPoint-Präsentation</vt:lpstr>
      <vt:lpstr>Agentur für Arbeit </vt:lpstr>
      <vt:lpstr>Agentur für Arbeit </vt:lpstr>
      <vt:lpstr>Agentur für Arbeit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Betriebspraktikum </vt:lpstr>
      <vt:lpstr>Betriebspraktikum</vt:lpstr>
      <vt:lpstr> Betriebspraktikum </vt:lpstr>
      <vt:lpstr>Betriebspraktikum</vt:lpstr>
      <vt:lpstr>Betriebspraktikum</vt:lpstr>
      <vt:lpstr> Betriebspraktikum </vt:lpstr>
      <vt:lpstr>Betriebspraktikum</vt:lpstr>
      <vt:lpstr>Betriebspraktikum</vt:lpstr>
      <vt:lpstr>Betriebspraktikum</vt:lpstr>
      <vt:lpstr>Berufsinformationstag</vt:lpstr>
      <vt:lpstr>PowerPoint-Präsentation</vt:lpstr>
      <vt:lpstr>Abschlüsse</vt:lpstr>
      <vt:lpstr>Hauptschulabschluss</vt:lpstr>
      <vt:lpstr>Qualifizierender HS-Abschluss</vt:lpstr>
      <vt:lpstr>Realschulabschluss</vt:lpstr>
      <vt:lpstr>Qualifizierender Realschulabschluss</vt:lpstr>
      <vt:lpstr>Versetzung in die Gymnasiale Oberstufe</vt:lpstr>
      <vt:lpstr>Information Jahrgang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Elterninformation Jahrgang 7</dc:title>
  <dc:creator>Vieweg</dc:creator>
  <cp:lastModifiedBy>Alexander Hauptmann</cp:lastModifiedBy>
  <cp:revision>132</cp:revision>
  <dcterms:created xsi:type="dcterms:W3CDTF">2012-03-04T13:46:49Z</dcterms:created>
  <dcterms:modified xsi:type="dcterms:W3CDTF">2019-11-18T11:13:16Z</dcterms:modified>
</cp:coreProperties>
</file>